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3BB7-A962-17DA-857A-341BA84BA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AA4D70-48E1-B3B2-8991-82CCF1012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67CCF7D-029B-616C-AA2C-59679A14A1D5}"/>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E7A7B252-4FAD-EB8D-5C4E-57580E2F7B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C21981-A51B-505D-4AB2-2F049FF00D9B}"/>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402938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CE8DA-2BC0-9F95-F634-A4CAA3518DA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11D651-447E-6123-A5F4-40648EC2DA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53ACE3-2CF0-21DF-8865-E4178DE2B80B}"/>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96349F5F-335C-DDC2-70A4-21518C9A67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035CB3-F349-A545-DD9D-0AF75294D02D}"/>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242863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0211D-743D-C316-82C1-D330F47AA1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A4E1E0D-8AB2-00D1-9557-53E69DD7A6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BB8C8F-8ECA-4F34-5784-005A5FA4214D}"/>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09492DEB-1203-5E7E-4171-0BAB7A6CCD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2F857C-7E58-8503-174B-2851AF84776F}"/>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162861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E742-AF51-B945-9F59-D0ABF9EF0B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89BC79-2CDF-9BD5-8107-0966D750D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0DF0D-EC89-5825-7EDB-E43037CE1F61}"/>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1E73EF7F-E353-E7B9-0129-E0ACC946E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BD69B1-8F46-63F5-581F-CB0DA3EBAB80}"/>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317153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D234-52C3-2F2F-6A3D-EC381D4D9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F86169-B2D6-655D-51EB-EE2FA1DED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E557D8-E9E2-A6E0-1534-4B50B222D712}"/>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86CA4F45-6F3C-A817-5C62-F6699EC28C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4CDD55-BB54-4731-E58E-CD7B7EDC472B}"/>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3433823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1575-DF33-8D2A-6AF1-3848E654074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C5BCD1-A0C2-0A4C-A070-B910C88E66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416478F-680D-C1EA-B53E-9B99BC1B6B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75D2D3-EFB7-6C3E-9115-90A99F843C21}"/>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6" name="Footer Placeholder 5">
            <a:extLst>
              <a:ext uri="{FF2B5EF4-FFF2-40B4-BE49-F238E27FC236}">
                <a16:creationId xmlns:a16="http://schemas.microsoft.com/office/drawing/2014/main" id="{1ACE63BF-D8AA-1E07-C6E0-343B397D54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14391E-9FE1-2016-3E0D-4F6C8D7CC49D}"/>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72962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A2A2-2DF9-60CB-4557-BC515410CCA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E69269-B0BE-DA83-4AB3-9A3D39A69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2219A1-9D7C-24D1-A790-A88B47AA43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D72492F-8592-EBB2-6649-832EE95550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F68FA7-E77F-C1E6-F633-FD39406A7A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31A4155-71EE-2380-A2B1-52C316F9CDB6}"/>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8" name="Footer Placeholder 7">
            <a:extLst>
              <a:ext uri="{FF2B5EF4-FFF2-40B4-BE49-F238E27FC236}">
                <a16:creationId xmlns:a16="http://schemas.microsoft.com/office/drawing/2014/main" id="{4E158D42-62C3-20EE-B3D3-0E0112E618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AFEC87B-5786-40E6-D34B-D24B768CD712}"/>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776523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6A27-154C-30AC-9DF6-B5659C4F5A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4D2D8F6-ABA8-4E01-78A3-9679494D525A}"/>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4" name="Footer Placeholder 3">
            <a:extLst>
              <a:ext uri="{FF2B5EF4-FFF2-40B4-BE49-F238E27FC236}">
                <a16:creationId xmlns:a16="http://schemas.microsoft.com/office/drawing/2014/main" id="{1E5F38DB-E4F2-82C5-0720-9BBACE40AE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BDABF7-71DC-D430-DBFA-35B95C8B4F73}"/>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700172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250815-BC74-09B9-7ED6-C55F51207359}"/>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3" name="Footer Placeholder 2">
            <a:extLst>
              <a:ext uri="{FF2B5EF4-FFF2-40B4-BE49-F238E27FC236}">
                <a16:creationId xmlns:a16="http://schemas.microsoft.com/office/drawing/2014/main" id="{6C3EF5F5-2C5E-2A44-38FD-036E193624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7C6E7-18F1-EFB7-A4C6-BE8AEB0248B5}"/>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410368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9878-AB5D-FB08-976E-02B6687B7E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182CAC4-1F78-2C02-7EE7-D94B9E9544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C25209-B3E7-527E-6810-C4AD0AA92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359C38-57EB-D916-17E5-68606D0F4547}"/>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6" name="Footer Placeholder 5">
            <a:extLst>
              <a:ext uri="{FF2B5EF4-FFF2-40B4-BE49-F238E27FC236}">
                <a16:creationId xmlns:a16="http://schemas.microsoft.com/office/drawing/2014/main" id="{8BA76038-4C98-95F4-B914-481FBEB5B0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6CC6E6-1692-E66A-F1F3-4EFC08808B02}"/>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396011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A17A-E68F-7868-C85C-C012CFB4E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21B9D9-213F-CD03-0287-36320E140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D38780-54E3-775B-25BE-34B45067F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2DB10-41BD-ACAF-225B-746839DBA9E7}"/>
              </a:ext>
            </a:extLst>
          </p:cNvPr>
          <p:cNvSpPr>
            <a:spLocks noGrp="1"/>
          </p:cNvSpPr>
          <p:nvPr>
            <p:ph type="dt" sz="half" idx="10"/>
          </p:nvPr>
        </p:nvSpPr>
        <p:spPr/>
        <p:txBody>
          <a:bodyPr/>
          <a:lstStyle/>
          <a:p>
            <a:fld id="{80BBDEF9-FA9E-4412-B482-C135ABF3BBFB}" type="datetimeFigureOut">
              <a:rPr lang="en-GB" smtClean="0"/>
              <a:t>16/10/2023</a:t>
            </a:fld>
            <a:endParaRPr lang="en-GB"/>
          </a:p>
        </p:txBody>
      </p:sp>
      <p:sp>
        <p:nvSpPr>
          <p:cNvPr id="6" name="Footer Placeholder 5">
            <a:extLst>
              <a:ext uri="{FF2B5EF4-FFF2-40B4-BE49-F238E27FC236}">
                <a16:creationId xmlns:a16="http://schemas.microsoft.com/office/drawing/2014/main" id="{34FDF959-303F-F4ED-7E93-3F6C0E8012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AB15D5-5228-58CE-CF95-06C562AA3439}"/>
              </a:ext>
            </a:extLst>
          </p:cNvPr>
          <p:cNvSpPr>
            <a:spLocks noGrp="1"/>
          </p:cNvSpPr>
          <p:nvPr>
            <p:ph type="sldNum" sz="quarter" idx="12"/>
          </p:nvPr>
        </p:nvSpPr>
        <p:spPr/>
        <p:txBody>
          <a:bodyPr/>
          <a:lstStyle/>
          <a:p>
            <a:fld id="{3D98FED4-1882-416B-A1CE-B90499E9CE8F}" type="slidenum">
              <a:rPr lang="en-GB" smtClean="0"/>
              <a:t>‹#›</a:t>
            </a:fld>
            <a:endParaRPr lang="en-GB"/>
          </a:p>
        </p:txBody>
      </p:sp>
    </p:spTree>
    <p:extLst>
      <p:ext uri="{BB962C8B-B14F-4D97-AF65-F5344CB8AC3E}">
        <p14:creationId xmlns:p14="http://schemas.microsoft.com/office/powerpoint/2010/main" val="45809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C9AEED-4745-BE05-E3A9-645067E5A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648B77-901A-2ACC-F14B-A14AEC7262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FD232C-046A-A1BE-03E4-2E7F189AA5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BDEF9-FA9E-4412-B482-C135ABF3BBFB}" type="datetimeFigureOut">
              <a:rPr lang="en-GB" smtClean="0"/>
              <a:t>16/10/2023</a:t>
            </a:fld>
            <a:endParaRPr lang="en-GB"/>
          </a:p>
        </p:txBody>
      </p:sp>
      <p:sp>
        <p:nvSpPr>
          <p:cNvPr id="5" name="Footer Placeholder 4">
            <a:extLst>
              <a:ext uri="{FF2B5EF4-FFF2-40B4-BE49-F238E27FC236}">
                <a16:creationId xmlns:a16="http://schemas.microsoft.com/office/drawing/2014/main" id="{ED136FE4-8BBA-8E09-285F-63E8C340D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2C629DC-72B2-EF0F-869E-030D28873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8FED4-1882-416B-A1CE-B90499E9CE8F}" type="slidenum">
              <a:rPr lang="en-GB" smtClean="0"/>
              <a:t>‹#›</a:t>
            </a:fld>
            <a:endParaRPr lang="en-GB"/>
          </a:p>
        </p:txBody>
      </p:sp>
    </p:spTree>
    <p:extLst>
      <p:ext uri="{BB962C8B-B14F-4D97-AF65-F5344CB8AC3E}">
        <p14:creationId xmlns:p14="http://schemas.microsoft.com/office/powerpoint/2010/main" val="1789695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11" Type="http://schemas.openxmlformats.org/officeDocument/2006/relationships/image" Target="../media/image7.png"/><Relationship Id="rId5" Type="http://schemas.openxmlformats.org/officeDocument/2006/relationships/slideLayout" Target="../slideLayouts/slideLayout7.xml"/><Relationship Id="rId10" Type="http://schemas.openxmlformats.org/officeDocument/2006/relationships/image" Target="../media/image6.png"/><Relationship Id="rId4" Type="http://schemas.openxmlformats.org/officeDocument/2006/relationships/video" Target="../media/media2.mp4"/><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iver with a statue in the background">
            <a:extLst>
              <a:ext uri="{FF2B5EF4-FFF2-40B4-BE49-F238E27FC236}">
                <a16:creationId xmlns:a16="http://schemas.microsoft.com/office/drawing/2014/main" id="{A8EAAABF-3296-654B-8499-DF25482B879B}"/>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7E6BEA-4487-A9FD-BF68-A707B7CF322C}"/>
              </a:ext>
            </a:extLst>
          </p:cNvPr>
          <p:cNvSpPr>
            <a:spLocks noGrp="1"/>
          </p:cNvSpPr>
          <p:nvPr>
            <p:ph type="ctrTitle"/>
          </p:nvPr>
        </p:nvSpPr>
        <p:spPr>
          <a:xfrm>
            <a:off x="1524000" y="1122362"/>
            <a:ext cx="9144000" cy="2900518"/>
          </a:xfrm>
        </p:spPr>
        <p:txBody>
          <a:bodyPr>
            <a:normAutofit/>
          </a:bodyPr>
          <a:lstStyle/>
          <a:p>
            <a:r>
              <a:rPr lang="en-US" dirty="0">
                <a:solidFill>
                  <a:srgbClr val="C00000"/>
                </a:solidFill>
                <a:latin typeface="Trajan" panose="00000400000000000000" pitchFamily="2" charset="0"/>
              </a:rPr>
              <a:t>DOTA 2</a:t>
            </a:r>
            <a:r>
              <a:rPr lang="en-US" dirty="0">
                <a:solidFill>
                  <a:srgbClr val="FFFFFF"/>
                </a:solidFill>
                <a:latin typeface="Trajan" panose="00000400000000000000" pitchFamily="2" charset="0"/>
              </a:rPr>
              <a:t> </a:t>
            </a:r>
            <a:br>
              <a:rPr lang="en-US" dirty="0">
                <a:solidFill>
                  <a:srgbClr val="FFFFFF"/>
                </a:solidFill>
                <a:latin typeface="Trajan" panose="00000400000000000000" pitchFamily="2" charset="0"/>
              </a:rPr>
            </a:br>
            <a:r>
              <a:rPr lang="en-US" dirty="0">
                <a:solidFill>
                  <a:srgbClr val="FFFFFF"/>
                </a:solidFill>
                <a:latin typeface="Trajan" panose="00000400000000000000" pitchFamily="2" charset="0"/>
              </a:rPr>
              <a:t>COMPETITIVE PICKS</a:t>
            </a:r>
            <a:endParaRPr lang="en-GB" dirty="0">
              <a:solidFill>
                <a:srgbClr val="FFFFFF"/>
              </a:solidFill>
              <a:latin typeface="Trajan" panose="00000400000000000000" pitchFamily="2" charset="0"/>
            </a:endParaRPr>
          </a:p>
        </p:txBody>
      </p:sp>
      <p:sp>
        <p:nvSpPr>
          <p:cNvPr id="3" name="Subtitle 2">
            <a:extLst>
              <a:ext uri="{FF2B5EF4-FFF2-40B4-BE49-F238E27FC236}">
                <a16:creationId xmlns:a16="http://schemas.microsoft.com/office/drawing/2014/main" id="{D17D3342-FBE5-D974-99D4-A7B566B381E4}"/>
              </a:ext>
            </a:extLst>
          </p:cNvPr>
          <p:cNvSpPr>
            <a:spLocks noGrp="1"/>
          </p:cNvSpPr>
          <p:nvPr>
            <p:ph type="subTitle" idx="1"/>
          </p:nvPr>
        </p:nvSpPr>
        <p:spPr>
          <a:xfrm>
            <a:off x="1524000" y="4159404"/>
            <a:ext cx="9144000" cy="1098395"/>
          </a:xfrm>
        </p:spPr>
        <p:txBody>
          <a:bodyPr>
            <a:normAutofit/>
          </a:bodyPr>
          <a:lstStyle/>
          <a:p>
            <a:r>
              <a:rPr lang="en-US">
                <a:solidFill>
                  <a:srgbClr val="FFFFFF"/>
                </a:solidFill>
                <a:latin typeface="Trajan" panose="00000400000000000000" pitchFamily="2" charset="0"/>
              </a:rPr>
              <a:t>By: wafi</a:t>
            </a:r>
            <a:endParaRPr lang="en-GB">
              <a:solidFill>
                <a:srgbClr val="FFFFFF"/>
              </a:solidFill>
              <a:latin typeface="Trajan" panose="00000400000000000000" pitchFamily="2" charset="0"/>
            </a:endParaRPr>
          </a:p>
          <a:p>
            <a:endParaRPr lang="en-GB">
              <a:solidFill>
                <a:srgbClr val="FFFFFF"/>
              </a:solidFill>
              <a:latin typeface="Trajan" panose="00000400000000000000" pitchFamily="2" charset="0"/>
            </a:endParaRPr>
          </a:p>
        </p:txBody>
      </p:sp>
    </p:spTree>
    <p:extLst>
      <p:ext uri="{BB962C8B-B14F-4D97-AF65-F5344CB8AC3E}">
        <p14:creationId xmlns:p14="http://schemas.microsoft.com/office/powerpoint/2010/main" val="29138584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video game art of a battle&#10;&#10;Description automatically generated">
            <a:extLst>
              <a:ext uri="{FF2B5EF4-FFF2-40B4-BE49-F238E27FC236}">
                <a16:creationId xmlns:a16="http://schemas.microsoft.com/office/drawing/2014/main" id="{E84F6892-2CDB-A55C-04D3-ED18D4F2DABE}"/>
              </a:ext>
            </a:extLst>
          </p:cNvPr>
          <p:cNvPicPr>
            <a:picLocks noChangeAspect="1"/>
          </p:cNvPicPr>
          <p:nvPr/>
        </p:nvPicPr>
        <p:blipFill rotWithShape="1">
          <a:blip r:embed="rId2">
            <a:extLst>
              <a:ext uri="{28A0092B-C50C-407E-A947-70E740481C1C}">
                <a14:useLocalDpi xmlns:a14="http://schemas.microsoft.com/office/drawing/2010/main" val="0"/>
              </a:ext>
            </a:extLst>
          </a:blip>
          <a:srcRect t="12628" r="-2" b="552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river with a statue in the background">
            <a:extLst>
              <a:ext uri="{FF2B5EF4-FFF2-40B4-BE49-F238E27FC236}">
                <a16:creationId xmlns:a16="http://schemas.microsoft.com/office/drawing/2014/main" id="{A8EAAABF-3296-654B-8499-DF25482B879B}"/>
              </a:ext>
            </a:extLst>
          </p:cNvPr>
          <p:cNvPicPr>
            <a:picLocks noChangeAspect="1"/>
          </p:cNvPicPr>
          <p:nvPr/>
        </p:nvPicPr>
        <p:blipFill rotWithShape="1">
          <a:blip r:embed="rId3">
            <a:extLst>
              <a:ext uri="{28A0092B-C50C-407E-A947-70E740481C1C}">
                <a14:useLocalDpi xmlns:a14="http://schemas.microsoft.com/office/drawing/2010/main" val="0"/>
              </a:ext>
            </a:extLst>
          </a:blip>
          <a:srcRect t="14733" r="-2" b="34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DAA9E079-1A30-FAA5-8013-FCF41D6F8461}"/>
              </a:ext>
            </a:extLst>
          </p:cNvPr>
          <p:cNvSpPr>
            <a:spLocks noGrp="1"/>
          </p:cNvSpPr>
          <p:nvPr>
            <p:ph type="title"/>
          </p:nvPr>
        </p:nvSpPr>
        <p:spPr>
          <a:xfrm>
            <a:off x="448056" y="859536"/>
            <a:ext cx="4832802" cy="1243584"/>
          </a:xfrm>
        </p:spPr>
        <p:txBody>
          <a:bodyPr>
            <a:normAutofit/>
          </a:bodyPr>
          <a:lstStyle/>
          <a:p>
            <a:r>
              <a:rPr lang="en-US" sz="3400" dirty="0">
                <a:solidFill>
                  <a:srgbClr val="C00000"/>
                </a:solidFill>
                <a:latin typeface="Trajan" panose="00000400000000000000" pitchFamily="2" charset="0"/>
              </a:rPr>
              <a:t>BACKGROUND</a:t>
            </a:r>
            <a:endParaRPr lang="en-GB" sz="3400" dirty="0">
              <a:solidFill>
                <a:srgbClr val="C00000"/>
              </a:solidFill>
              <a:latin typeface="Trajan" panose="00000400000000000000" pitchFamily="2" charset="0"/>
            </a:endParaRP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14149680-878F-7737-8537-A3B7A951536C}"/>
              </a:ext>
            </a:extLst>
          </p:cNvPr>
          <p:cNvSpPr>
            <a:spLocks noGrp="1"/>
          </p:cNvSpPr>
          <p:nvPr>
            <p:ph idx="1"/>
          </p:nvPr>
        </p:nvSpPr>
        <p:spPr>
          <a:xfrm>
            <a:off x="448056" y="2512611"/>
            <a:ext cx="4832803" cy="3664351"/>
          </a:xfrm>
        </p:spPr>
        <p:txBody>
          <a:bodyPr>
            <a:normAutofit/>
          </a:bodyPr>
          <a:lstStyle/>
          <a:p>
            <a:r>
              <a:rPr lang="en-US" sz="2000"/>
              <a:t>Dota 2 is a 5v5 game which each player controls a single hero who has a variety of skills that can be used to attack enemies, empower allies or increase one’s own strength.</a:t>
            </a:r>
          </a:p>
          <a:p>
            <a:r>
              <a:rPr lang="en-US" sz="2000"/>
              <a:t>The main objective in Dota 2 is to destroy the enemy base inside their stronghold.</a:t>
            </a:r>
          </a:p>
        </p:txBody>
      </p:sp>
    </p:spTree>
    <p:extLst>
      <p:ext uri="{BB962C8B-B14F-4D97-AF65-F5344CB8AC3E}">
        <p14:creationId xmlns:p14="http://schemas.microsoft.com/office/powerpoint/2010/main" val="391918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iver with a statue in the background">
            <a:extLst>
              <a:ext uri="{FF2B5EF4-FFF2-40B4-BE49-F238E27FC236}">
                <a16:creationId xmlns:a16="http://schemas.microsoft.com/office/drawing/2014/main" id="{A8EAAABF-3296-654B-8499-DF25482B879B}"/>
              </a:ext>
            </a:extLst>
          </p:cNvPr>
          <p:cNvPicPr>
            <a:picLocks noChangeAspect="1"/>
          </p:cNvPicPr>
          <p:nvPr/>
        </p:nvPicPr>
        <p:blipFill>
          <a:blip r:embed="rId6">
            <a:alphaModFix amt="90000"/>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Axe_Death.mp4">
            <a:hlinkClick r:id="" action="ppaction://media"/>
            <a:extLst>
              <a:ext uri="{FF2B5EF4-FFF2-40B4-BE49-F238E27FC236}">
                <a16:creationId xmlns:a16="http://schemas.microsoft.com/office/drawing/2014/main" id="{9C41B1C0-B7B0-97ED-BBD5-B2186A3E72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0791" t="14128" r="9550" b="5512"/>
          <a:stretch/>
        </p:blipFill>
        <p:spPr>
          <a:xfrm>
            <a:off x="1964836" y="3716164"/>
            <a:ext cx="3123870" cy="2267325"/>
          </a:xfrm>
          <a:prstGeom prst="rect">
            <a:avLst/>
          </a:prstGeom>
        </p:spPr>
      </p:pic>
      <p:pic>
        <p:nvPicPr>
          <p:cNvPr id="3" name="Axe_Victory.mp4">
            <a:hlinkClick r:id="" action="ppaction://media"/>
            <a:extLst>
              <a:ext uri="{FF2B5EF4-FFF2-40B4-BE49-F238E27FC236}">
                <a16:creationId xmlns:a16="http://schemas.microsoft.com/office/drawing/2014/main" id="{7CE92F2A-671B-9F0B-AF77-C765D60BDFD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r="23423"/>
          <a:stretch/>
        </p:blipFill>
        <p:spPr>
          <a:xfrm>
            <a:off x="7035090" y="3721375"/>
            <a:ext cx="3124800" cy="2295335"/>
          </a:xfrm>
          <a:prstGeom prst="rect">
            <a:avLst/>
          </a:prstGeom>
        </p:spPr>
      </p:pic>
      <p:pic>
        <p:nvPicPr>
          <p:cNvPr id="9" name="Picture 8">
            <a:extLst>
              <a:ext uri="{FF2B5EF4-FFF2-40B4-BE49-F238E27FC236}">
                <a16:creationId xmlns:a16="http://schemas.microsoft.com/office/drawing/2014/main" id="{76F1E62F-F5FB-CB18-BD78-F6A2949EAFE5}"/>
              </a:ext>
            </a:extLst>
          </p:cNvPr>
          <p:cNvPicPr>
            <a:picLocks noChangeAspect="1"/>
          </p:cNvPicPr>
          <p:nvPr/>
        </p:nvPicPr>
        <p:blipFill>
          <a:blip r:embed="rId10"/>
          <a:stretch>
            <a:fillRect/>
          </a:stretch>
        </p:blipFill>
        <p:spPr>
          <a:xfrm>
            <a:off x="2864643" y="938707"/>
            <a:ext cx="6462713" cy="2305498"/>
          </a:xfrm>
          <a:prstGeom prst="rect">
            <a:avLst/>
          </a:prstGeom>
        </p:spPr>
      </p:pic>
      <p:sp>
        <p:nvSpPr>
          <p:cNvPr id="10" name="TextBox 9">
            <a:extLst>
              <a:ext uri="{FF2B5EF4-FFF2-40B4-BE49-F238E27FC236}">
                <a16:creationId xmlns:a16="http://schemas.microsoft.com/office/drawing/2014/main" id="{CBFFF766-A812-9586-97F7-3B755C8B8502}"/>
              </a:ext>
            </a:extLst>
          </p:cNvPr>
          <p:cNvSpPr txBox="1"/>
          <p:nvPr/>
        </p:nvSpPr>
        <p:spPr>
          <a:xfrm>
            <a:off x="2836742" y="5983489"/>
            <a:ext cx="1380058" cy="369332"/>
          </a:xfrm>
          <a:prstGeom prst="rect">
            <a:avLst/>
          </a:prstGeom>
          <a:noFill/>
        </p:spPr>
        <p:txBody>
          <a:bodyPr wrap="none" rtlCol="0">
            <a:spAutoFit/>
          </a:bodyPr>
          <a:lstStyle/>
          <a:p>
            <a:r>
              <a:rPr lang="en-US" dirty="0">
                <a:solidFill>
                  <a:schemeClr val="bg1"/>
                </a:solidFill>
              </a:rPr>
              <a:t>Before patch</a:t>
            </a:r>
            <a:endParaRPr lang="en-GB" dirty="0">
              <a:solidFill>
                <a:schemeClr val="bg1"/>
              </a:solidFill>
            </a:endParaRPr>
          </a:p>
        </p:txBody>
      </p:sp>
      <p:sp>
        <p:nvSpPr>
          <p:cNvPr id="11" name="TextBox 10">
            <a:extLst>
              <a:ext uri="{FF2B5EF4-FFF2-40B4-BE49-F238E27FC236}">
                <a16:creationId xmlns:a16="http://schemas.microsoft.com/office/drawing/2014/main" id="{448A6B72-5A24-18E3-E2B7-2561CC79424D}"/>
              </a:ext>
            </a:extLst>
          </p:cNvPr>
          <p:cNvSpPr txBox="1"/>
          <p:nvPr/>
        </p:nvSpPr>
        <p:spPr>
          <a:xfrm>
            <a:off x="7752835" y="6016710"/>
            <a:ext cx="1689309" cy="369332"/>
          </a:xfrm>
          <a:prstGeom prst="rect">
            <a:avLst/>
          </a:prstGeom>
          <a:noFill/>
        </p:spPr>
        <p:txBody>
          <a:bodyPr wrap="none" rtlCol="0">
            <a:spAutoFit/>
          </a:bodyPr>
          <a:lstStyle/>
          <a:p>
            <a:r>
              <a:rPr lang="en-US" dirty="0">
                <a:solidFill>
                  <a:schemeClr val="bg1"/>
                </a:solidFill>
              </a:rPr>
              <a:t>After new patch</a:t>
            </a:r>
            <a:endParaRPr lang="en-GB" dirty="0">
              <a:solidFill>
                <a:schemeClr val="bg1"/>
              </a:solidFill>
            </a:endParaRPr>
          </a:p>
        </p:txBody>
      </p:sp>
      <p:sp>
        <p:nvSpPr>
          <p:cNvPr id="12" name="TextBox 11">
            <a:extLst>
              <a:ext uri="{FF2B5EF4-FFF2-40B4-BE49-F238E27FC236}">
                <a16:creationId xmlns:a16="http://schemas.microsoft.com/office/drawing/2014/main" id="{5BB1F3BA-B491-2CA5-7E13-67F147AABA18}"/>
              </a:ext>
            </a:extLst>
          </p:cNvPr>
          <p:cNvSpPr txBox="1"/>
          <p:nvPr/>
        </p:nvSpPr>
        <p:spPr>
          <a:xfrm>
            <a:off x="3280388" y="536154"/>
            <a:ext cx="5631222" cy="369332"/>
          </a:xfrm>
          <a:prstGeom prst="rect">
            <a:avLst/>
          </a:prstGeom>
          <a:noFill/>
        </p:spPr>
        <p:txBody>
          <a:bodyPr wrap="none" rtlCol="0">
            <a:spAutoFit/>
          </a:bodyPr>
          <a:lstStyle/>
          <a:p>
            <a:r>
              <a:rPr lang="en-US" dirty="0">
                <a:solidFill>
                  <a:schemeClr val="bg1"/>
                </a:solidFill>
              </a:rPr>
              <a:t>New patch bring changes to heroes, items, and mechanics</a:t>
            </a:r>
            <a:endParaRPr lang="en-GB" dirty="0">
              <a:solidFill>
                <a:schemeClr val="bg1"/>
              </a:solidFill>
            </a:endParaRPr>
          </a:p>
        </p:txBody>
      </p:sp>
      <p:sp>
        <p:nvSpPr>
          <p:cNvPr id="13" name="TextBox 12">
            <a:extLst>
              <a:ext uri="{FF2B5EF4-FFF2-40B4-BE49-F238E27FC236}">
                <a16:creationId xmlns:a16="http://schemas.microsoft.com/office/drawing/2014/main" id="{7B2D948E-781C-2686-F47C-4AF3341C0844}"/>
              </a:ext>
            </a:extLst>
          </p:cNvPr>
          <p:cNvSpPr txBox="1"/>
          <p:nvPr/>
        </p:nvSpPr>
        <p:spPr>
          <a:xfrm>
            <a:off x="1898760" y="3716164"/>
            <a:ext cx="764505" cy="369332"/>
          </a:xfrm>
          <a:prstGeom prst="rect">
            <a:avLst/>
          </a:prstGeom>
          <a:noFill/>
        </p:spPr>
        <p:txBody>
          <a:bodyPr wrap="none" rtlCol="0">
            <a:spAutoFit/>
          </a:bodyPr>
          <a:lstStyle/>
          <a:p>
            <a:r>
              <a:rPr lang="en-US" dirty="0">
                <a:solidFill>
                  <a:schemeClr val="bg1"/>
                </a:solidFill>
              </a:rPr>
              <a:t>Weak </a:t>
            </a:r>
            <a:endParaRPr lang="en-GB" dirty="0">
              <a:solidFill>
                <a:schemeClr val="bg1"/>
              </a:solidFill>
            </a:endParaRPr>
          </a:p>
        </p:txBody>
      </p:sp>
      <p:pic>
        <p:nvPicPr>
          <p:cNvPr id="16" name="Picture 15">
            <a:extLst>
              <a:ext uri="{FF2B5EF4-FFF2-40B4-BE49-F238E27FC236}">
                <a16:creationId xmlns:a16="http://schemas.microsoft.com/office/drawing/2014/main" id="{E558716C-4092-0240-DCD0-CEC8318A701D}"/>
              </a:ext>
            </a:extLst>
          </p:cNvPr>
          <p:cNvPicPr>
            <a:picLocks/>
          </p:cNvPicPr>
          <p:nvPr/>
        </p:nvPicPr>
        <p:blipFill>
          <a:blip r:embed="rId11"/>
          <a:stretch>
            <a:fillRect/>
          </a:stretch>
        </p:blipFill>
        <p:spPr>
          <a:xfrm>
            <a:off x="2609482" y="3721375"/>
            <a:ext cx="376971" cy="369332"/>
          </a:xfrm>
          <a:prstGeom prst="rect">
            <a:avLst/>
          </a:prstGeom>
        </p:spPr>
      </p:pic>
      <p:sp>
        <p:nvSpPr>
          <p:cNvPr id="17" name="TextBox 16">
            <a:extLst>
              <a:ext uri="{FF2B5EF4-FFF2-40B4-BE49-F238E27FC236}">
                <a16:creationId xmlns:a16="http://schemas.microsoft.com/office/drawing/2014/main" id="{C89878A3-C128-355D-DDFA-3A2ADDD8CD64}"/>
              </a:ext>
            </a:extLst>
          </p:cNvPr>
          <p:cNvSpPr txBox="1"/>
          <p:nvPr/>
        </p:nvSpPr>
        <p:spPr>
          <a:xfrm>
            <a:off x="7035090" y="3721375"/>
            <a:ext cx="773097" cy="369332"/>
          </a:xfrm>
          <a:prstGeom prst="rect">
            <a:avLst/>
          </a:prstGeom>
          <a:noFill/>
        </p:spPr>
        <p:txBody>
          <a:bodyPr wrap="none" rtlCol="0">
            <a:spAutoFit/>
          </a:bodyPr>
          <a:lstStyle/>
          <a:p>
            <a:r>
              <a:rPr lang="en-US" dirty="0" err="1">
                <a:solidFill>
                  <a:schemeClr val="bg1"/>
                </a:solidFill>
              </a:rPr>
              <a:t>stronk</a:t>
            </a:r>
            <a:endParaRPr lang="en-GB" dirty="0">
              <a:solidFill>
                <a:schemeClr val="bg1"/>
              </a:solidFill>
            </a:endParaRPr>
          </a:p>
        </p:txBody>
      </p:sp>
      <p:pic>
        <p:nvPicPr>
          <p:cNvPr id="18" name="Picture 17">
            <a:extLst>
              <a:ext uri="{FF2B5EF4-FFF2-40B4-BE49-F238E27FC236}">
                <a16:creationId xmlns:a16="http://schemas.microsoft.com/office/drawing/2014/main" id="{64C963F8-B259-D22F-F0F9-B709AB4DF522}"/>
              </a:ext>
            </a:extLst>
          </p:cNvPr>
          <p:cNvPicPr>
            <a:picLocks/>
          </p:cNvPicPr>
          <p:nvPr/>
        </p:nvPicPr>
        <p:blipFill>
          <a:blip r:embed="rId12"/>
          <a:stretch>
            <a:fillRect/>
          </a:stretch>
        </p:blipFill>
        <p:spPr>
          <a:xfrm>
            <a:off x="7808187" y="3716163"/>
            <a:ext cx="381515" cy="369333"/>
          </a:xfrm>
          <a:prstGeom prst="rect">
            <a:avLst/>
          </a:prstGeom>
        </p:spPr>
      </p:pic>
    </p:spTree>
    <p:extLst>
      <p:ext uri="{BB962C8B-B14F-4D97-AF65-F5344CB8AC3E}">
        <p14:creationId xmlns:p14="http://schemas.microsoft.com/office/powerpoint/2010/main" val="8322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 fill="hold"/>
                                        <p:tgtEl>
                                          <p:spTgt spid="2"/>
                                        </p:tgtEl>
                                      </p:cBhvr>
                                    </p:cmd>
                                  </p:childTnLst>
                                </p:cTn>
                              </p:par>
                            </p:childTnLst>
                          </p:cTn>
                        </p:par>
                        <p:par>
                          <p:cTn id="7" fill="hold">
                            <p:stCondLst>
                              <p:cond delay="1500"/>
                            </p:stCondLst>
                            <p:childTnLst>
                              <p:par>
                                <p:cTn id="8" presetID="1" presetClass="mediacall" presetSubtype="0" fill="hold" nodeType="afterEffect">
                                  <p:stCondLst>
                                    <p:cond delay="0"/>
                                  </p:stCondLst>
                                  <p:childTnLst>
                                    <p:cmd type="call" cmd="playFrom(0.0)">
                                      <p:cBhvr>
                                        <p:cTn id="9"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iver with a statue in the background">
            <a:extLst>
              <a:ext uri="{FF2B5EF4-FFF2-40B4-BE49-F238E27FC236}">
                <a16:creationId xmlns:a16="http://schemas.microsoft.com/office/drawing/2014/main" id="{A8EAAABF-3296-654B-8499-DF25482B879B}"/>
              </a:ext>
            </a:extLst>
          </p:cNvPr>
          <p:cNvPicPr>
            <a:picLocks noChangeAspect="1"/>
          </p:cNvPicPr>
          <p:nvPr/>
        </p:nvPicPr>
        <p:blipFill>
          <a:blip r:embed="rId2">
            <a:alphaModFix amt="9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Title 32">
            <a:extLst>
              <a:ext uri="{FF2B5EF4-FFF2-40B4-BE49-F238E27FC236}">
                <a16:creationId xmlns:a16="http://schemas.microsoft.com/office/drawing/2014/main" id="{F0C591B0-5699-430F-C6DA-BDD8FD2C1D18}"/>
              </a:ext>
            </a:extLst>
          </p:cNvPr>
          <p:cNvSpPr>
            <a:spLocks noGrp="1"/>
          </p:cNvSpPr>
          <p:nvPr>
            <p:ph type="title"/>
          </p:nvPr>
        </p:nvSpPr>
        <p:spPr/>
        <p:txBody>
          <a:bodyPr/>
          <a:lstStyle/>
          <a:p>
            <a:r>
              <a:rPr lang="en-US" dirty="0">
                <a:solidFill>
                  <a:srgbClr val="C00000"/>
                </a:solidFill>
                <a:latin typeface="Trajan" panose="00000400000000000000" pitchFamily="2" charset="0"/>
              </a:rPr>
              <a:t>PROBLEM STATEMENT</a:t>
            </a:r>
            <a:endParaRPr lang="en-GB" dirty="0">
              <a:solidFill>
                <a:srgbClr val="C00000"/>
              </a:solidFill>
              <a:latin typeface="Trajan" panose="00000400000000000000" pitchFamily="2" charset="0"/>
            </a:endParaRPr>
          </a:p>
        </p:txBody>
      </p:sp>
      <p:sp>
        <p:nvSpPr>
          <p:cNvPr id="49" name="Content Placeholder 48">
            <a:extLst>
              <a:ext uri="{FF2B5EF4-FFF2-40B4-BE49-F238E27FC236}">
                <a16:creationId xmlns:a16="http://schemas.microsoft.com/office/drawing/2014/main" id="{47B4A4D8-0BD1-F0E3-16E7-47649669D8FD}"/>
              </a:ext>
            </a:extLst>
          </p:cNvPr>
          <p:cNvSpPr>
            <a:spLocks noGrp="1"/>
          </p:cNvSpPr>
          <p:nvPr>
            <p:ph idx="1"/>
          </p:nvPr>
        </p:nvSpPr>
        <p:spPr>
          <a:xfrm>
            <a:off x="838200" y="1825625"/>
            <a:ext cx="10515600" cy="1136650"/>
          </a:xfrm>
          <a:solidFill>
            <a:schemeClr val="tx1">
              <a:alpha val="10000"/>
            </a:schemeClr>
          </a:solidFill>
        </p:spPr>
        <p:txBody>
          <a:bodyPr>
            <a:normAutofit/>
          </a:bodyPr>
          <a:lstStyle/>
          <a:p>
            <a:r>
              <a:rPr lang="en-US" sz="2400" b="0" i="0" dirty="0">
                <a:solidFill>
                  <a:schemeClr val="bg1"/>
                </a:solidFill>
                <a:effectLst/>
                <a:latin typeface="Helvetica Neue"/>
              </a:rPr>
              <a:t>As casual gamers, we may not possess the knowledge to comprehend how these patches affect the game playstyle and its meta (the most effective tactics available).</a:t>
            </a:r>
            <a:endParaRPr lang="en-GB" sz="2400" dirty="0">
              <a:solidFill>
                <a:schemeClr val="bg1"/>
              </a:solidFill>
            </a:endParaRPr>
          </a:p>
        </p:txBody>
      </p:sp>
      <p:sp>
        <p:nvSpPr>
          <p:cNvPr id="50" name="Title 32">
            <a:extLst>
              <a:ext uri="{FF2B5EF4-FFF2-40B4-BE49-F238E27FC236}">
                <a16:creationId xmlns:a16="http://schemas.microsoft.com/office/drawing/2014/main" id="{43F840ED-905F-6C27-741C-6FF6D5FA95F3}"/>
              </a:ext>
            </a:extLst>
          </p:cNvPr>
          <p:cNvSpPr txBox="1">
            <a:spLocks/>
          </p:cNvSpPr>
          <p:nvPr/>
        </p:nvSpPr>
        <p:spPr>
          <a:xfrm>
            <a:off x="838200" y="29757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latin typeface="Trajan" panose="00000400000000000000" pitchFamily="2" charset="0"/>
              </a:rPr>
              <a:t>objective</a:t>
            </a:r>
            <a:endParaRPr lang="en-GB" dirty="0">
              <a:solidFill>
                <a:srgbClr val="C00000"/>
              </a:solidFill>
              <a:latin typeface="Trajan" panose="00000400000000000000" pitchFamily="2" charset="0"/>
            </a:endParaRPr>
          </a:p>
        </p:txBody>
      </p:sp>
      <p:sp>
        <p:nvSpPr>
          <p:cNvPr id="51" name="Content Placeholder 48">
            <a:extLst>
              <a:ext uri="{FF2B5EF4-FFF2-40B4-BE49-F238E27FC236}">
                <a16:creationId xmlns:a16="http://schemas.microsoft.com/office/drawing/2014/main" id="{85FB0F85-5014-4CC8-48A9-FFAD1DD4AA48}"/>
              </a:ext>
            </a:extLst>
          </p:cNvPr>
          <p:cNvSpPr txBox="1">
            <a:spLocks/>
          </p:cNvSpPr>
          <p:nvPr/>
        </p:nvSpPr>
        <p:spPr>
          <a:xfrm>
            <a:off x="838200" y="4314826"/>
            <a:ext cx="10515600" cy="1136650"/>
          </a:xfrm>
          <a:prstGeom prst="rect">
            <a:avLst/>
          </a:prstGeom>
          <a:solidFill>
            <a:schemeClr val="tx1">
              <a:alpha val="1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latin typeface="Helvetica Neue"/>
              </a:rPr>
              <a:t>By studying the hero picks within the professional gaming scene, we can gain insights into the meta and which powerful heroes provide us with the best opportunity to secure victories in our games.</a:t>
            </a:r>
            <a:endParaRPr lang="en-GB" sz="2400" dirty="0">
              <a:solidFill>
                <a:schemeClr val="bg1"/>
              </a:solidFill>
            </a:endParaRPr>
          </a:p>
        </p:txBody>
      </p:sp>
    </p:spTree>
    <p:extLst>
      <p:ext uri="{BB962C8B-B14F-4D97-AF65-F5344CB8AC3E}">
        <p14:creationId xmlns:p14="http://schemas.microsoft.com/office/powerpoint/2010/main" val="3930428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23CB34A-9717-4C0A-BE79-3916CAE3230E}">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263</TotalTime>
  <Words>145</Words>
  <Application>Microsoft Office PowerPoint</Application>
  <PresentationFormat>Widescreen</PresentationFormat>
  <Paragraphs>14</Paragraphs>
  <Slides>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Helvetica Neue</vt:lpstr>
      <vt:lpstr>Trajan</vt:lpstr>
      <vt:lpstr>Office Theme</vt:lpstr>
      <vt:lpstr>DOTA 2  COMPETITIVE PICKS</vt:lpstr>
      <vt:lpstr>BACKGROUND</vt:lpstr>
      <vt:lpstr>PowerPoint Presentation</vt:lpstr>
      <vt:lpstr>PROBLEM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c:title>
  <dc:creator>mwafiuddin</dc:creator>
  <cp:lastModifiedBy>mwafiuddin</cp:lastModifiedBy>
  <cp:revision>5</cp:revision>
  <dcterms:created xsi:type="dcterms:W3CDTF">2023-10-15T14:47:34Z</dcterms:created>
  <dcterms:modified xsi:type="dcterms:W3CDTF">2023-10-16T03:23:34Z</dcterms:modified>
</cp:coreProperties>
</file>